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9" r:id="rId9"/>
    <p:sldId id="268" r:id="rId10"/>
    <p:sldId id="260" r:id="rId11"/>
    <p:sldId id="264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0AFF-DA19-48AB-A7F0-BE15B9E51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5040B-1CC1-4A86-AC97-529AE3608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2E05B-E0FC-4CF9-B9B5-333556F7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E391-86CF-4F03-973E-80B57CE3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9EFB-5B3B-4F42-B0D9-D4AF2A4A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9BFC-1269-4207-9894-F7F5C038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C7A01-13B7-4955-BE36-AF9799672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B5C42-B430-4D27-AA56-A5CB8F00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DA2B5-CA7A-46F5-870B-7C4582FE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72885-E44D-404E-B338-994D2AF8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0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E42748-24DA-4A6D-B4D3-366185E5C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31D04-A2D7-4A05-AC9B-EFA6BEE68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489E3-2959-4B46-9823-6F082821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8AE41-56CB-4D6C-8E00-055CFF74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0EE68-6104-4BE0-9EC0-06CA4778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E7F2-DC88-4682-8410-4E13F550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63AF-B395-4CC0-BA73-93DD1CB0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89E68-7B1E-434D-A3EC-777370A1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388A2-4A10-49E9-9ED3-FB1A7B75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8E901-D555-4D57-934D-C1DE8BD8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88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A518-8293-4B92-A73C-F4A25F27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F26D5-0D55-4D62-9866-1B481B424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361F5-F0C2-443B-B44A-32ED4576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8DE79-2826-40DE-BAFB-1961A5C3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86730-36D2-4B30-A4EE-519FF240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9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19CE-6CC3-4663-9705-F3FCE4AF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1325-4AAF-4E61-B286-EFA357A46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38247-DA9E-40D5-9982-7A26CFAE6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5C4EE-7926-49FD-AE21-0DC40353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A0832-0174-458B-9D70-1CB1A9CC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3A110-B0DF-48C6-A2FE-29EFDC69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81C6-7D9C-4673-BC81-2A3071BFA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FE227-8085-4A02-827C-1FE285F0C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F0D0E-E150-4A54-B23E-5EA8EE82B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0F6BD7-8AC5-48CE-85B8-A4CFF005B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98FD3-DD43-4F5C-8A83-525A4929B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6791D-D473-4902-9BA7-BB62EECA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055432-598E-4E04-BC14-351EBE7D5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CAECC-55DB-4B9B-AF74-3BA6AF19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D7B4-C51E-483A-857D-899D0118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C97C02-D4B2-4C9B-B566-2717819C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4D6FB-174B-4A98-A6D7-52A360A51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5FB67-01E3-4E2D-B9DD-C2393411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1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21DBB-8093-4839-8C6C-E55CC8EE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4F887-67CC-41E8-A35F-9A4E2582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94BF6-6923-4FAE-906A-2240387A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37CD0-C9A8-46E6-932E-11A91F69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87DD-D242-4CA9-B2CE-E94FD0B6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693A3-088F-4F7B-83D8-0C94B1435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AB2E2-9854-4BB9-BBFF-44558A54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E1FA8-D164-4B07-B9A2-B241A2C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59945-D5DC-4444-BEC8-D799E6E10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34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7055-5ACA-4221-8314-80F54606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D7B81-DE1E-4213-BC69-9549EB6C1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0190A-E981-4869-897D-4B54F67AC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92747-2ADD-4599-A072-00DF062B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8666-F985-423A-A759-A793C90A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99B0A-0A46-47EE-83CB-2E3F0A815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8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75F5E-0998-4369-AD52-0668F2569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C061A-60EF-4F79-BD54-A5BEB17CB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86D97-A543-4206-B21B-BA7F39A9A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6319B-11DE-479A-80FF-F5D31563B94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21A12-E695-437C-A173-67F2E5436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D2B1-61CA-4221-9F38-D21AA46EC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D9AB0-5C02-467D-839A-02236514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2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cluster.KMeans.html" TargetMode="External"/><Relationship Id="rId13" Type="http://schemas.openxmlformats.org/officeDocument/2006/relationships/hyperlink" Target="https://www.kdnuggets.com/2019/11/customer-segmentation-using-k-means-clustering.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medium.com/codex/customer-segmentation-with-k-means-in-python-18336fb915be" TargetMode="External"/><Relationship Id="rId12" Type="http://schemas.openxmlformats.org/officeDocument/2006/relationships/hyperlink" Target="https://www.mktr.ai/applications-and-methods-in-data-science-customer-segmentation/" TargetMode="Externa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towardsdatascience.com/customer-segmentation-in-python-9c15acf6f945" TargetMode="External"/><Relationship Id="rId11" Type="http://schemas.openxmlformats.org/officeDocument/2006/relationships/hyperlink" Target="https://towardsdatascience.com/data-driven-growth-with-python-part-2-customer-segmentation-5c019d150444" TargetMode="External"/><Relationship Id="rId5" Type="http://schemas.openxmlformats.org/officeDocument/2006/relationships/hyperlink" Target="https://www.kaggle.com/shwetabh123/mall-customers" TargetMode="External"/><Relationship Id="rId10" Type="http://schemas.openxmlformats.org/officeDocument/2006/relationships/hyperlink" Target="https://www.analyticsvidhya.com/blog/2021/01/profiling-market-segments-using-k-means-clustering/" TargetMode="External"/><Relationship Id="rId4" Type="http://schemas.openxmlformats.org/officeDocument/2006/relationships/hyperlink" Target="https://www.kdnuggets.com/2020/03/20-machine-learning-datasets-project-ideas.html" TargetMode="External"/><Relationship Id="rId9" Type="http://schemas.openxmlformats.org/officeDocument/2006/relationships/hyperlink" Target="https://www.analyticsvidhya.com/blog/2021/04/k-means-clustering-simplified-in-python/" TargetMode="External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52DBA-9642-4DB4-93E3-421821D7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Mall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6D7A7-5DB9-41B2-BAC2-D2BD93618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Ryan Meston</a:t>
            </a:r>
            <a:br>
              <a:rPr lang="en-US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Bellevue University</a:t>
            </a:r>
            <a:endParaRPr lang="en-US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bstract blurred background of department store">
            <a:extLst>
              <a:ext uri="{FF2B5EF4-FFF2-40B4-BE49-F238E27FC236}">
                <a16:creationId xmlns:a16="http://schemas.microsoft.com/office/drawing/2014/main" id="{EAC52104-59B9-4923-B094-817F2B33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26" r="26937" b="-1"/>
          <a:stretch/>
        </p:blipFill>
        <p:spPr>
          <a:xfrm>
            <a:off x="5874037" y="492573"/>
            <a:ext cx="5113115" cy="588079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B5CA69-69A8-421E-A09F-FFACDEB38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5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16"/>
    </mc:Choice>
    <mc:Fallback>
      <p:transition spd="slow" advTm="36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91ABC-1D32-469C-A94D-E4176AB4E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2348CF-A0A9-46C9-B013-0D3C68CA9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77316" y="1113922"/>
            <a:ext cx="6780700" cy="462782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AC9EF6B-58D7-4ADB-9330-06DE23E8F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3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24"/>
    </mc:Choice>
    <mc:Fallback>
      <p:transition spd="slow" advTm="23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CAB-6124-45DA-9D3A-DDFBDBDF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Continued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AF0B95-7028-4DD1-BF22-F45A5B7D5C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351246"/>
            <a:ext cx="6780700" cy="4153179"/>
          </a:xfrm>
          <a:prstGeom prst="rect">
            <a:avLst/>
          </a:prstGeom>
          <a:noFill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8768BC5-D2B6-4934-9D2D-DD9F88185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0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69"/>
    </mc:Choice>
    <mc:Fallback>
      <p:transition spd="slow" advTm="32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591D7-15F4-470F-A704-75C55BA5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Project Question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45F9-2C42-4472-B375-AC8BC9241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Which customers are low, medium, and high value customers?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Red Group – lowest annual income and spending score.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Green Group – above average annual income with a low spending score.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Yellow Group – average annual income and average spending score.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Blue Group – low annual income and high spending score.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lvl="2" indent="-2286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This group loves to spend money, but how much do they have to spend?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Orange Group – high annual income and high spending score.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lvl="2" indent="-2286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would target the orange clients with marketing ads to increase consumer spending at stores.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Which gender and age group are more willing to spend money?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Females spend slightly more than males do in this dataset.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19–40-year-olds are the most willing to spend money.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Does income determine how much one will spend?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With this dataset I do not believe income relates to how much someone will spend. There are different groups that have a high annual income and have a low spending score. There are also groups with low annual income and very high spending scores.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What groups are the best target audience for ads and coupons?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Orange Group is the best group in this scenario to target for ads and other marketing techniques. This group has the highest annual income and the highest sending score.</a:t>
            </a:r>
            <a:endParaRPr lang="en-US" sz="1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5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0C1383-5E33-4C11-A864-C9A9F5883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4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8801"/>
    </mc:Choice>
    <mc:Fallback>
      <p:transition spd="slow" advTm="208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C55A0-9BD2-4C26-8230-8D8304A5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816777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835A4-9665-4967-BB2B-706C7700E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602"/>
            <a:ext cx="10515600" cy="4480560"/>
          </a:xfrm>
        </p:spPr>
        <p:txBody>
          <a:bodyPr>
            <a:norm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Thakur, </a:t>
            </a: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Shivashish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2020. KDnuggets.com. 21 Machine Learning Projects – Datasets Included. </a:t>
            </a:r>
            <a:r>
              <a:rPr lang="en-US" sz="16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https://www.kdnuggets.com/2020/03/20-machine-learning-datasets-project-ideas.html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Kaggle.com. Mall Customer Data CSV File. </a:t>
            </a:r>
            <a:r>
              <a:rPr lang="en-US" sz="16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5"/>
              </a:rPr>
              <a:t>https://www.kaggle.com/shwetabh123/mall-customers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Khalid, Irfan </a:t>
            </a: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Alghani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June 1, 2020. Customer Segmentation in Python. </a:t>
            </a:r>
            <a:r>
              <a:rPr lang="en-US" sz="16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6"/>
              </a:rPr>
              <a:t>https://towardsdatascience.com/customer-segmentation-in-python-9c15acf6f945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Adithyan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Nikhil. November 20, 2020. Customer Segmentation with K-Means Python </a:t>
            </a:r>
            <a:r>
              <a:rPr lang="en-US" sz="16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7"/>
              </a:rPr>
              <a:t>https://medium.com/codex/customer-segmentation-with-k-means-in-python-18336fb915be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Scikit-learn. Package Information for Clustering and K-Means. </a:t>
            </a:r>
            <a:r>
              <a:rPr lang="en-US" sz="16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8"/>
              </a:rPr>
              <a:t>https://scikit-learn.org/stable/modules/generated/sklearn.cluster.KMeans.html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Analytica Vidhya. April 26, 2021. K-Means Clustering Simplified in Python. </a:t>
            </a:r>
            <a:r>
              <a:rPr lang="en-US" sz="16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9"/>
              </a:rPr>
              <a:t>https://www.analyticsvidhya.com/blog/2021/04/k-means-clustering-simplified-in-python/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Analytica Vidhya. January 28,2021. Profiling Market Segments Using K-Means Clustering. </a:t>
            </a:r>
            <a:r>
              <a:rPr lang="en-US" sz="16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0"/>
              </a:rPr>
              <a:t>https://www.analyticsvidhya.com/blog/2021/01/profiling-market-segments-using-k-means-clustering/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Karaman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Baris. May 4, 2019. Customer Segmentation. </a:t>
            </a:r>
            <a:r>
              <a:rPr lang="en-US" sz="16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1"/>
              </a:rPr>
              <a:t>https://towardsdatascience.com/data-driven-growth-with-python-part-2-customer-segmentation-5c019d150444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Nemke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Mike. June 5, 2021. Customer Segmentation: A Technical Guide with Python Examples. </a:t>
            </a:r>
            <a:r>
              <a:rPr lang="en-US" sz="16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2"/>
              </a:rPr>
              <a:t>https://www.mktr.ai/applications-and-methods-in-data-science-customer-segmentation/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Sagar, Abhinav. 2019. KDnuggets.com. Customer Segmentation Using K-Means Clustering. </a:t>
            </a:r>
            <a:r>
              <a:rPr lang="en-US" sz="16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3"/>
              </a:rPr>
              <a:t>https://www.kdnuggets.com/2019/11/customer-segmentation-using-k-means-clustering.html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3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7649F7-B196-461A-A68E-B2D36DC9AA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8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1"/>
    </mc:Choice>
    <mc:Fallback>
      <p:transition spd="slow" advTm="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1C6F9-C5FB-4182-B3B5-53E02EED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10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80628-9C00-4263-B6FF-B728C1324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age group/age range makes the most money?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age group/age range spends the most money?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age group/age range makes the least money?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age group/age range spends the least money?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we determine clustering, how can we identify customers to market towards?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causes groups with lower incomes to have a higher spending score?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cause groups with higher incomes to have a lower spending score?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types of items our customers spending their money on?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customers spend more on needs or wants?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can you predict spending score of a customer?</a:t>
            </a:r>
          </a:p>
          <a:p>
            <a:endParaRPr lang="en-US" sz="24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A5DA2B-3E66-4A3F-BF4A-E51EE707C1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07"/>
    </mc:Choice>
    <mc:Fallback>
      <p:transition spd="slow" advTm="20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35C070-0310-4A4F-86BF-10D028A3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latin typeface="+mn-lt"/>
              </a:rPr>
              <a:t>Abstract &amp; Project Questions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97C0F0-C05E-4929-BBCC-E0CDC933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effectLst/>
                <a:ea typeface="Times New Roman" panose="02020603050405020304" pitchFamily="18" charset="0"/>
              </a:rPr>
              <a:t>The questions I am going to ask are:</a:t>
            </a: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effectLst/>
                <a:ea typeface="Times New Roman" panose="02020603050405020304" pitchFamily="18" charset="0"/>
              </a:rPr>
              <a:t> </a:t>
            </a:r>
          </a:p>
          <a:p>
            <a:pPr fontAlgn="base">
              <a:spcBef>
                <a:spcPts val="0"/>
              </a:spcBef>
              <a:spcAft>
                <a:spcPts val="600"/>
              </a:spcAft>
            </a:pPr>
            <a:r>
              <a:rPr lang="en-US" sz="2400">
                <a:effectLst/>
                <a:ea typeface="Times New Roman" panose="02020603050405020304" pitchFamily="18" charset="0"/>
              </a:rPr>
              <a:t>Which customers are low, medium, and high value customers?</a:t>
            </a:r>
          </a:p>
          <a:p>
            <a:pPr fontAlgn="base">
              <a:spcBef>
                <a:spcPts val="0"/>
              </a:spcBef>
              <a:spcAft>
                <a:spcPts val="600"/>
              </a:spcAft>
            </a:pPr>
            <a:r>
              <a:rPr lang="en-US" sz="2400">
                <a:effectLst/>
                <a:ea typeface="Times New Roman" panose="02020603050405020304" pitchFamily="18" charset="0"/>
              </a:rPr>
              <a:t>Which gender and age group are more willing to spend money?</a:t>
            </a:r>
          </a:p>
          <a:p>
            <a:pPr fontAlgn="base">
              <a:spcBef>
                <a:spcPts val="0"/>
              </a:spcBef>
              <a:spcAft>
                <a:spcPts val="600"/>
              </a:spcAft>
            </a:pPr>
            <a:r>
              <a:rPr lang="en-US" sz="2400">
                <a:effectLst/>
                <a:ea typeface="Times New Roman" panose="02020603050405020304" pitchFamily="18" charset="0"/>
              </a:rPr>
              <a:t>Does income determine how much one will spend?</a:t>
            </a:r>
          </a:p>
          <a:p>
            <a:pPr fontAlgn="base">
              <a:spcBef>
                <a:spcPts val="0"/>
              </a:spcBef>
              <a:spcAft>
                <a:spcPts val="600"/>
              </a:spcAft>
            </a:pPr>
            <a:r>
              <a:rPr lang="en-US" sz="2400">
                <a:effectLst/>
                <a:ea typeface="Times New Roman" panose="02020603050405020304" pitchFamily="18" charset="0"/>
              </a:rPr>
              <a:t>What groups are the best target audience for ads and coupons?</a:t>
            </a:r>
          </a:p>
          <a:p>
            <a:endParaRPr lang="en-US" sz="24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A1820E8-67EC-43B7-B4DB-DF1898CAE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21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0946"/>
    </mc:Choice>
    <mc:Fallback>
      <p:transition spd="slow" advTm="4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25E2AA9-10C9-4A14-BEA3-064CD0131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76F371-EE61-49EA-AA2A-3582C3AC9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863721" cy="4984915"/>
          </a:xfrm>
          <a:custGeom>
            <a:avLst/>
            <a:gdLst>
              <a:gd name="connsiteX0" fmla="*/ 0 w 5863721"/>
              <a:gd name="connsiteY0" fmla="*/ 0 h 4984915"/>
              <a:gd name="connsiteX1" fmla="*/ 5863721 w 5863721"/>
              <a:gd name="connsiteY1" fmla="*/ 0 h 4984915"/>
              <a:gd name="connsiteX2" fmla="*/ 5844576 w 5863721"/>
              <a:gd name="connsiteY2" fmla="*/ 326138 h 4984915"/>
              <a:gd name="connsiteX3" fmla="*/ 5796589 w 5863721"/>
              <a:gd name="connsiteY3" fmla="*/ 693884 h 4984915"/>
              <a:gd name="connsiteX4" fmla="*/ 148386 w 5863721"/>
              <a:gd name="connsiteY4" fmla="*/ 4951022 h 4984915"/>
              <a:gd name="connsiteX5" fmla="*/ 0 w 5863721"/>
              <a:gd name="connsiteY5" fmla="*/ 4930112 h 498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504BC-354E-461C-B6A5-8FF44B11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125"/>
            <a:ext cx="3405821" cy="3117038"/>
          </a:xfrm>
        </p:spPr>
        <p:txBody>
          <a:bodyPr anchor="ctr">
            <a:normAutofit/>
          </a:bodyPr>
          <a:lstStyle/>
          <a:p>
            <a:r>
              <a:rPr lang="en-US"/>
              <a:t>Introduction &amp;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E2E10-554E-414A-A472-4EB3A3353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219" y="994145"/>
            <a:ext cx="5156364" cy="4832498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Dataset Columns</a:t>
            </a:r>
          </a:p>
          <a:p>
            <a:pPr marL="228600" marR="0" lvl="0" indent="-22860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CustomerID – customer identification number</a:t>
            </a:r>
          </a:p>
          <a:p>
            <a:pPr marL="228600" marR="0" lvl="0" indent="-22860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Genre – gender of customer.</a:t>
            </a:r>
          </a:p>
          <a:p>
            <a:pPr marL="228600" marR="0" lvl="0" indent="-22860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Age – age of customer.</a:t>
            </a:r>
          </a:p>
          <a:p>
            <a:pPr marL="228600" marR="0" lvl="0" indent="-22860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Annual Income (k$) – annual income of customer.</a:t>
            </a:r>
          </a:p>
          <a:p>
            <a:pPr marL="228600" marR="0" lvl="0" indent="-22860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Spending Score (1-100) – spending score, how much the customer is willing to spend.</a:t>
            </a:r>
          </a:p>
          <a:p>
            <a:endParaRPr lang="en-US" sz="21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FDA5997-EB16-4BD1-B2AC-0609C62E31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26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1611"/>
    </mc:Choice>
    <mc:Fallback>
      <p:transition spd="slow" advTm="61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0E7D0-12F6-49E7-9EF5-C247BD0C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Methodology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A074290-C5CE-49F6-8E94-E88A92949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1567" y="2476093"/>
            <a:ext cx="5455917" cy="389908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AFD094-6F4D-4BC7-9C47-236FBD242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445073" y="2476093"/>
            <a:ext cx="5455917" cy="389908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B18B9A-E35A-4CBC-B719-8446566AC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6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51"/>
    </mc:Choice>
    <mc:Fallback>
      <p:transition spd="slow" advTm="55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F9B84-6A1D-449C-BB75-1915DFF8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 Distribution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030F84-2F6D-44CD-B998-90959069B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count    200.000000</a:t>
            </a:r>
          </a:p>
          <a:p>
            <a:r>
              <a:rPr lang="en-US" sz="2000">
                <a:solidFill>
                  <a:schemeClr val="bg1"/>
                </a:solidFill>
              </a:rPr>
              <a:t>mean      38.850000</a:t>
            </a:r>
          </a:p>
          <a:p>
            <a:r>
              <a:rPr lang="en-US" sz="2000">
                <a:solidFill>
                  <a:schemeClr val="bg1"/>
                </a:solidFill>
              </a:rPr>
              <a:t>std       13.969007</a:t>
            </a:r>
          </a:p>
          <a:p>
            <a:r>
              <a:rPr lang="en-US" sz="2000">
                <a:solidFill>
                  <a:schemeClr val="bg1"/>
                </a:solidFill>
              </a:rPr>
              <a:t>min       18.000000</a:t>
            </a:r>
          </a:p>
          <a:p>
            <a:r>
              <a:rPr lang="en-US" sz="2000">
                <a:solidFill>
                  <a:schemeClr val="bg1"/>
                </a:solidFill>
              </a:rPr>
              <a:t>25%       28.750000</a:t>
            </a:r>
          </a:p>
          <a:p>
            <a:r>
              <a:rPr lang="en-US" sz="2000">
                <a:solidFill>
                  <a:schemeClr val="bg1"/>
                </a:solidFill>
              </a:rPr>
              <a:t>50%       36.000000</a:t>
            </a:r>
          </a:p>
          <a:p>
            <a:r>
              <a:rPr lang="en-US" sz="2000">
                <a:solidFill>
                  <a:schemeClr val="bg1"/>
                </a:solidFill>
              </a:rPr>
              <a:t>75%       49.000000</a:t>
            </a:r>
          </a:p>
          <a:p>
            <a:r>
              <a:rPr lang="en-US" sz="2000">
                <a:solidFill>
                  <a:schemeClr val="bg1"/>
                </a:solidFill>
              </a:rPr>
              <a:t>max       70.000000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AFC7A2-2D50-4732-9F80-A2624720E7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-1" b="2033"/>
          <a:stretch/>
        </p:blipFill>
        <p:spPr>
          <a:xfrm>
            <a:off x="5110716" y="1011993"/>
            <a:ext cx="6596652" cy="467856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5547EF7-535A-4B62-B938-D02A2B7B2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2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68"/>
    </mc:Choice>
    <mc:Fallback>
      <p:transition spd="slow" advTm="35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824DB1-04B4-46D2-B2A7-A48C9B83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Annual Income Distribution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D499C9-D978-41C0-BCD6-8C7DBE3C31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count    200.000000</a:t>
            </a:r>
          </a:p>
          <a:p>
            <a:r>
              <a:rPr lang="en-US" sz="2000">
                <a:solidFill>
                  <a:schemeClr val="bg1"/>
                </a:solidFill>
              </a:rPr>
              <a:t>mean      60.560000</a:t>
            </a:r>
          </a:p>
          <a:p>
            <a:r>
              <a:rPr lang="en-US" sz="2000">
                <a:solidFill>
                  <a:schemeClr val="bg1"/>
                </a:solidFill>
              </a:rPr>
              <a:t>std       26.264721</a:t>
            </a:r>
          </a:p>
          <a:p>
            <a:r>
              <a:rPr lang="en-US" sz="2000">
                <a:solidFill>
                  <a:schemeClr val="bg1"/>
                </a:solidFill>
              </a:rPr>
              <a:t>min       15.000000</a:t>
            </a:r>
          </a:p>
          <a:p>
            <a:r>
              <a:rPr lang="en-US" sz="2000">
                <a:solidFill>
                  <a:schemeClr val="bg1"/>
                </a:solidFill>
              </a:rPr>
              <a:t>25%       41.500000</a:t>
            </a:r>
          </a:p>
          <a:p>
            <a:r>
              <a:rPr lang="en-US" sz="2000">
                <a:solidFill>
                  <a:schemeClr val="bg1"/>
                </a:solidFill>
              </a:rPr>
              <a:t>50%       61.500000</a:t>
            </a:r>
          </a:p>
          <a:p>
            <a:r>
              <a:rPr lang="en-US" sz="2000">
                <a:solidFill>
                  <a:schemeClr val="bg1"/>
                </a:solidFill>
              </a:rPr>
              <a:t>75%       78.000000</a:t>
            </a:r>
          </a:p>
          <a:p>
            <a:r>
              <a:rPr lang="en-US" sz="2000">
                <a:solidFill>
                  <a:schemeClr val="bg1"/>
                </a:solidFill>
              </a:rPr>
              <a:t>max      137.000000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15F987-A300-4DA3-95AD-795F1E4421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-1" b="2033"/>
          <a:stretch/>
        </p:blipFill>
        <p:spPr>
          <a:xfrm>
            <a:off x="5110716" y="1011993"/>
            <a:ext cx="6596652" cy="467856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7EA33D-7930-4B65-9194-61A1EB764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6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38"/>
    </mc:Choice>
    <mc:Fallback>
      <p:transition spd="slow" advTm="20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D51030-4CD8-4884-96D4-9E55B653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Spending Score Distribution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36C0C-BBC9-4EDB-8B5C-79B1618C6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count    200.000000</a:t>
            </a:r>
          </a:p>
          <a:p>
            <a:r>
              <a:rPr lang="en-US" sz="2000">
                <a:solidFill>
                  <a:schemeClr val="bg1"/>
                </a:solidFill>
              </a:rPr>
              <a:t>mean      50.200000</a:t>
            </a:r>
          </a:p>
          <a:p>
            <a:r>
              <a:rPr lang="en-US" sz="2000">
                <a:solidFill>
                  <a:schemeClr val="bg1"/>
                </a:solidFill>
              </a:rPr>
              <a:t>std       25.823522</a:t>
            </a:r>
          </a:p>
          <a:p>
            <a:r>
              <a:rPr lang="en-US" sz="2000">
                <a:solidFill>
                  <a:schemeClr val="bg1"/>
                </a:solidFill>
              </a:rPr>
              <a:t>min        1.000000</a:t>
            </a:r>
          </a:p>
          <a:p>
            <a:r>
              <a:rPr lang="en-US" sz="2000">
                <a:solidFill>
                  <a:schemeClr val="bg1"/>
                </a:solidFill>
              </a:rPr>
              <a:t>25%       34.750000</a:t>
            </a:r>
          </a:p>
          <a:p>
            <a:r>
              <a:rPr lang="en-US" sz="2000">
                <a:solidFill>
                  <a:schemeClr val="bg1"/>
                </a:solidFill>
              </a:rPr>
              <a:t>50%       50.000000</a:t>
            </a:r>
          </a:p>
          <a:p>
            <a:r>
              <a:rPr lang="en-US" sz="2000">
                <a:solidFill>
                  <a:schemeClr val="bg1"/>
                </a:solidFill>
              </a:rPr>
              <a:t>75%       73.000000</a:t>
            </a:r>
          </a:p>
          <a:p>
            <a:r>
              <a:rPr lang="en-US" sz="2000">
                <a:solidFill>
                  <a:schemeClr val="bg1"/>
                </a:solidFill>
              </a:rPr>
              <a:t>max       99.000000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3830CA-6C22-42F9-93EE-6B88FC1237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-1" b="2033"/>
          <a:stretch/>
        </p:blipFill>
        <p:spPr>
          <a:xfrm>
            <a:off x="5110716" y="1011993"/>
            <a:ext cx="6596652" cy="467856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8223F8E-8734-48C2-8317-3BC51B0C9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1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57"/>
    </mc:Choice>
    <mc:Fallback>
      <p:transition spd="slow" advTm="50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9F40A-5A93-45AC-963F-851AC77C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Spending Score Compared to Annual Income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9F9CD8-6B39-431C-A3CF-B184C5D97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38600" y="1279831"/>
            <a:ext cx="7188199" cy="429494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9ACCADA-A571-4DF8-922D-FEE850E09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00"/>
    </mc:Choice>
    <mc:Fallback>
      <p:transition spd="slow" advTm="29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1410E-CC93-42BF-A82B-97801676E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Annual Income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Spending Score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by 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FA2516-3113-40D5-8DAA-046A6A957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53822" y="1057311"/>
            <a:ext cx="6553545" cy="475132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044865B-C849-448A-A6E0-0D434D5A4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2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11"/>
    </mc:Choice>
    <mc:Fallback>
      <p:transition spd="slow" advTm="84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810</Words>
  <Application>Microsoft Office PowerPoint</Application>
  <PresentationFormat>Widescreen</PresentationFormat>
  <Paragraphs>86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Mall Dataset</vt:lpstr>
      <vt:lpstr>Abstract &amp; Project Questions</vt:lpstr>
      <vt:lpstr>Introduction &amp; Background</vt:lpstr>
      <vt:lpstr>Methodology</vt:lpstr>
      <vt:lpstr>Age Distribution</vt:lpstr>
      <vt:lpstr>Annual Income Distribution</vt:lpstr>
      <vt:lpstr>Spending Score Distribution</vt:lpstr>
      <vt:lpstr>Spending Score Compared to Annual Income</vt:lpstr>
      <vt:lpstr>Annual Income  vs  Spending Score  by Age</vt:lpstr>
      <vt:lpstr>Results</vt:lpstr>
      <vt:lpstr>Results Continued</vt:lpstr>
      <vt:lpstr>Project Question Results</vt:lpstr>
      <vt:lpstr>References</vt:lpstr>
      <vt:lpstr>10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Mall Dataset</dc:title>
  <dc:creator>Ryan Meston</dc:creator>
  <cp:lastModifiedBy>Ryan Meston</cp:lastModifiedBy>
  <cp:revision>13</cp:revision>
  <dcterms:created xsi:type="dcterms:W3CDTF">2021-08-09T21:05:40Z</dcterms:created>
  <dcterms:modified xsi:type="dcterms:W3CDTF">2021-08-13T04:30:17Z</dcterms:modified>
</cp:coreProperties>
</file>